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sz="1400" u="sng" dirty="0">
                <a:solidFill>
                  <a:srgbClr val="FF0000"/>
                </a:solidFill>
              </a:rPr>
              <a:t>ОСНОВНЫЕ ПОКАЗАТЕЛИ </a:t>
            </a:r>
            <a:r>
              <a:rPr lang="ru-RU" sz="1400" u="sng" dirty="0" smtClean="0">
                <a:solidFill>
                  <a:srgbClr val="FF0000"/>
                </a:solidFill>
              </a:rPr>
              <a:t>РАСХОДОВ </a:t>
            </a:r>
            <a:r>
              <a:rPr lang="ru-RU" sz="1400" u="sng" dirty="0">
                <a:solidFill>
                  <a:srgbClr val="FF0000"/>
                </a:solidFill>
              </a:rPr>
              <a:t>БЮДЖЕТА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7171518507043142E-2"/>
          <c:y val="0.19895212108181737"/>
          <c:w val="0.86797825265892026"/>
          <c:h val="0.617602403397309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5.9009999999999998</c:v>
                </c:pt>
                <c:pt idx="1">
                  <c:v>6.5979999999999999</c:v>
                </c:pt>
                <c:pt idx="2">
                  <c:v>5.5830000000000002</c:v>
                </c:pt>
                <c:pt idx="3">
                  <c:v>5.5620000000000003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8060928"/>
        <c:axId val="5131648"/>
      </c:barChart>
      <c:catAx>
        <c:axId val="8806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5131648"/>
        <c:crosses val="autoZero"/>
        <c:auto val="1"/>
        <c:lblAlgn val="ctr"/>
        <c:lblOffset val="100"/>
        <c:noMultiLvlLbl val="0"/>
      </c:catAx>
      <c:valAx>
        <c:axId val="513164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88060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4">
            <a:lumMod val="110000"/>
            <a:satMod val="105000"/>
            <a:tint val="67000"/>
          </a:schemeClr>
        </a:gs>
        <a:gs pos="50000">
          <a:schemeClr val="accent4">
            <a:lumMod val="105000"/>
            <a:satMod val="103000"/>
            <a:tint val="73000"/>
          </a:schemeClr>
        </a:gs>
        <a:gs pos="100000">
          <a:schemeClr val="accent4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4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>
                <a:solidFill>
                  <a:srgbClr val="FF0000"/>
                </a:solidFill>
              </a:defRPr>
            </a:pPr>
            <a:r>
              <a:rPr lang="ru-RU" sz="1400" u="sng" dirty="0" smtClean="0">
                <a:solidFill>
                  <a:srgbClr val="FF0000"/>
                </a:solidFill>
              </a:rPr>
              <a:t>ДЕФИЦИТ РАЙОННОГО БЮДЖЕТА</a:t>
            </a:r>
            <a:endParaRPr lang="ru-RU" sz="1400" u="sng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357758509098078"/>
          <c:y val="0.25180599985484164"/>
          <c:w val="0.85113061323657391"/>
          <c:h val="0.70804968792774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979854638589816E-17"/>
                  <c:y val="2.58862407710500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7959709277179633E-17"/>
                  <c:y val="1.72573806121901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1.7257040906660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1591941855435927E-16"/>
                  <c:y val="1.7257040906660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-74.260999999999996</c:v>
                </c:pt>
                <c:pt idx="1">
                  <c:v>-64.438999999999993</c:v>
                </c:pt>
                <c:pt idx="2">
                  <c:v>-239.375</c:v>
                </c:pt>
                <c:pt idx="3">
                  <c:v>-206.19499999999999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6581760"/>
        <c:axId val="88539712"/>
      </c:barChart>
      <c:catAx>
        <c:axId val="8658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/>
          <a:lstStyle/>
          <a:p>
            <a:pPr>
              <a:defRPr/>
            </a:pPr>
            <a:endParaRPr lang="ru-RU"/>
          </a:p>
        </c:txPr>
        <c:crossAx val="88539712"/>
        <c:crosses val="autoZero"/>
        <c:auto val="1"/>
        <c:lblAlgn val="ctr"/>
        <c:lblOffset val="100"/>
        <c:noMultiLvlLbl val="0"/>
      </c:catAx>
      <c:valAx>
        <c:axId val="88539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6581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6">
            <a:lumMod val="110000"/>
            <a:satMod val="105000"/>
            <a:tint val="67000"/>
          </a:schemeClr>
        </a:gs>
        <a:gs pos="50000">
          <a:schemeClr val="accent6">
            <a:lumMod val="105000"/>
            <a:satMod val="103000"/>
            <a:tint val="73000"/>
          </a:schemeClr>
        </a:gs>
        <a:gs pos="100000">
          <a:schemeClr val="accent6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6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 algn="ctr">
              <a:defRPr sz="1400">
                <a:solidFill>
                  <a:srgbClr val="FF0000"/>
                </a:solidFill>
              </a:defRPr>
            </a:pPr>
            <a:r>
              <a:rPr lang="ru-RU" sz="1400" dirty="0">
                <a:solidFill>
                  <a:srgbClr val="FF0000"/>
                </a:solidFill>
              </a:rPr>
              <a:t>  </a:t>
            </a:r>
            <a:r>
              <a:rPr lang="ru-RU" sz="1400" u="sng" dirty="0">
                <a:solidFill>
                  <a:srgbClr val="FF0000"/>
                </a:solidFill>
              </a:rPr>
              <a:t>ОСНОВНЫЕ ПОКАЗАТЕЛИ ДОХОДОВ          БЮДЖЕТА</a:t>
            </a:r>
          </a:p>
        </c:rich>
      </c:tx>
      <c:layout>
        <c:manualLayout>
          <c:xMode val="edge"/>
          <c:yMode val="edge"/>
          <c:x val="0.12974779212298812"/>
          <c:y val="2.408278646567243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0.00</c:formatCode>
                <c:ptCount val="4"/>
                <c:pt idx="0">
                  <c:v>2.0099999999999998</c:v>
                </c:pt>
                <c:pt idx="1">
                  <c:v>2.09</c:v>
                </c:pt>
                <c:pt idx="2">
                  <c:v>1.7270000000000001</c:v>
                </c:pt>
                <c:pt idx="3">
                  <c:v>1.7270000000000001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Лист1!$C$2:$C$5</c:f>
              <c:numCache>
                <c:formatCode>0.00</c:formatCode>
                <c:ptCount val="4"/>
                <c:pt idx="0">
                  <c:v>0.92100000000000004</c:v>
                </c:pt>
                <c:pt idx="1">
                  <c:v>1.274</c:v>
                </c:pt>
                <c:pt idx="2">
                  <c:v>0.53300000000000003</c:v>
                </c:pt>
                <c:pt idx="3">
                  <c:v>0.53300000000000003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Лист1!$D$2:$D$5</c:f>
              <c:numCache>
                <c:formatCode>0.00</c:formatCode>
                <c:ptCount val="4"/>
                <c:pt idx="0">
                  <c:v>2.5870000000000002</c:v>
                </c:pt>
                <c:pt idx="1">
                  <c:v>2.73</c:v>
                </c:pt>
                <c:pt idx="2">
                  <c:v>2.71</c:v>
                </c:pt>
                <c:pt idx="3">
                  <c:v>2.71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6583296"/>
        <c:axId val="88541440"/>
      </c:barChart>
      <c:catAx>
        <c:axId val="8658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8541440"/>
        <c:crosses val="autoZero"/>
        <c:auto val="1"/>
        <c:lblAlgn val="ctr"/>
        <c:lblOffset val="100"/>
        <c:noMultiLvlLbl val="0"/>
      </c:catAx>
      <c:valAx>
        <c:axId val="8854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6583296"/>
        <c:crosses val="autoZero"/>
        <c:crossBetween val="between"/>
      </c:valAx>
      <c:spPr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1">
            <a:lumMod val="110000"/>
            <a:satMod val="105000"/>
            <a:tint val="67000"/>
          </a:schemeClr>
        </a:gs>
        <a:gs pos="50000">
          <a:schemeClr val="accent1">
            <a:lumMod val="105000"/>
            <a:satMod val="103000"/>
            <a:tint val="73000"/>
          </a:schemeClr>
        </a:gs>
        <a:gs pos="100000">
          <a:schemeClr val="accent1">
            <a:lumMod val="105000"/>
            <a:satMod val="109000"/>
            <a:tint val="81000"/>
          </a:schemeClr>
        </a:gs>
      </a:gsLst>
      <a:lin ang="5400000" scaled="0"/>
    </a:gradFill>
    <a:ln w="635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0.15517</cdr:x>
      <cdr:y>0.21923</cdr:y>
    </cdr:from>
    <cdr:to>
      <cdr:x>0.32065</cdr:x>
      <cdr:y>0.32426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615936" y="706687"/>
          <a:ext cx="656849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5,52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0.78795</cdr:x>
      <cdr:y>0.25705</cdr:y>
    </cdr:from>
    <cdr:to>
      <cdr:x>0.9503</cdr:x>
      <cdr:y>0.36208</cdr:y>
    </cdr:to>
    <cdr:sp macro="" textlink="">
      <cdr:nvSpPr>
        <cdr:cNvPr id="5" name="TextBox 8"/>
        <cdr:cNvSpPr txBox="1"/>
      </cdr:nvSpPr>
      <cdr:spPr>
        <a:xfrm xmlns:a="http://schemas.openxmlformats.org/drawingml/2006/main">
          <a:off x="3127712" y="828607"/>
          <a:ext cx="64443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4,97</a:t>
          </a:r>
          <a:endParaRPr lang="ru-RU" sz="1200" b="1" u="sng" dirty="0"/>
        </a:p>
      </cdr:txBody>
    </cdr:sp>
  </cdr:relSizeAnchor>
  <cdr:relSizeAnchor xmlns:cdr="http://schemas.openxmlformats.org/drawingml/2006/chartDrawing">
    <cdr:from>
      <cdr:x>0.35575</cdr:x>
      <cdr:y>0.18951</cdr:y>
    </cdr:from>
    <cdr:to>
      <cdr:x>0.49443</cdr:x>
      <cdr:y>0.29454</cdr:y>
    </cdr:to>
    <cdr:sp macro="" textlink="">
      <cdr:nvSpPr>
        <cdr:cNvPr id="6" name="TextBox 9"/>
        <cdr:cNvSpPr txBox="1"/>
      </cdr:nvSpPr>
      <cdr:spPr>
        <a:xfrm xmlns:a="http://schemas.openxmlformats.org/drawingml/2006/main">
          <a:off x="1412123" y="610892"/>
          <a:ext cx="550497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6,09</a:t>
          </a:r>
          <a:endParaRPr lang="ru-RU" sz="1600" b="1" u="sng" dirty="0"/>
        </a:p>
      </cdr:txBody>
    </cdr:sp>
  </cdr:relSizeAnchor>
  <cdr:relSizeAnchor xmlns:cdr="http://schemas.openxmlformats.org/drawingml/2006/chartDrawing">
    <cdr:from>
      <cdr:x>0.57075</cdr:x>
      <cdr:y>0.25435</cdr:y>
    </cdr:from>
    <cdr:to>
      <cdr:x>0.72433</cdr:x>
      <cdr:y>0.35938</cdr:y>
    </cdr:to>
    <cdr:sp macro="" textlink="">
      <cdr:nvSpPr>
        <cdr:cNvPr id="7" name="TextBox 10"/>
        <cdr:cNvSpPr txBox="1"/>
      </cdr:nvSpPr>
      <cdr:spPr>
        <a:xfrm xmlns:a="http://schemas.openxmlformats.org/drawingml/2006/main">
          <a:off x="2265564" y="819898"/>
          <a:ext cx="60960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u="sng" dirty="0" smtClean="0"/>
            <a:t>4,97</a:t>
          </a:r>
          <a:endParaRPr lang="ru-RU" sz="1200" b="1" u="sng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0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3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2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0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0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41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15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0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14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4D0B1-79E6-48A0-801C-6030769577D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34927-B75C-44FA-8558-49F1E640D6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9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 rot="16200000">
            <a:off x="-225146" y="1966158"/>
            <a:ext cx="1045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Млрд. руб.</a:t>
            </a:r>
          </a:p>
        </p:txBody>
      </p:sp>
      <p:graphicFrame>
        <p:nvGraphicFramePr>
          <p:cNvPr id="1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624528"/>
              </p:ext>
            </p:extLst>
          </p:nvPr>
        </p:nvGraphicFramePr>
        <p:xfrm>
          <a:off x="4710544" y="269966"/>
          <a:ext cx="4032861" cy="3117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2449990"/>
              </p:ext>
            </p:extLst>
          </p:nvPr>
        </p:nvGraphicFramePr>
        <p:xfrm>
          <a:off x="2334001" y="3667676"/>
          <a:ext cx="4240969" cy="2741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 rot="16200000">
            <a:off x="1801751" y="5227009"/>
            <a:ext cx="916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/>
              <a:t>млн. руб.</a:t>
            </a:r>
          </a:p>
        </p:txBody>
      </p:sp>
      <p:graphicFrame>
        <p:nvGraphicFramePr>
          <p:cNvPr id="22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839672"/>
              </p:ext>
            </p:extLst>
          </p:nvPr>
        </p:nvGraphicFramePr>
        <p:xfrm>
          <a:off x="451511" y="233839"/>
          <a:ext cx="3969424" cy="3223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31535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32</Words>
  <Application>Microsoft Office PowerPoint</Application>
  <PresentationFormat>Экран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Ревенко С.В.</dc:creator>
  <cp:lastModifiedBy>Мунгалова Т.М.</cp:lastModifiedBy>
  <cp:revision>7</cp:revision>
  <dcterms:created xsi:type="dcterms:W3CDTF">2017-04-07T07:38:39Z</dcterms:created>
  <dcterms:modified xsi:type="dcterms:W3CDTF">2017-04-19T03:29:42Z</dcterms:modified>
</cp:coreProperties>
</file>