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 snapToGrid="0"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 algn="ctr">
              <a:defRPr sz="1600">
                <a:solidFill>
                  <a:srgbClr val="FF0000"/>
                </a:solidFill>
              </a:defRPr>
            </a:pPr>
            <a:r>
              <a:rPr lang="ru-RU" sz="1600" dirty="0">
                <a:solidFill>
                  <a:srgbClr val="FF0000"/>
                </a:solidFill>
              </a:rPr>
              <a:t>  </a:t>
            </a:r>
            <a:r>
              <a:rPr lang="ru-RU" sz="1600" u="sng" dirty="0">
                <a:solidFill>
                  <a:srgbClr val="FF0000"/>
                </a:solidFill>
              </a:rPr>
              <a:t>ОСНОВНЫЕ ПОКАЗАТЕЛИ ДОХОДОВ  </a:t>
            </a:r>
            <a:r>
              <a:rPr lang="ru-RU" sz="1600" u="sng" dirty="0" smtClean="0">
                <a:solidFill>
                  <a:srgbClr val="FF0000"/>
                </a:solidFill>
              </a:rPr>
              <a:t>БЮДЖЕТА</a:t>
            </a:r>
            <a:endParaRPr lang="ru-RU" sz="1600" u="sng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23492088390232688"/>
          <c:y val="2.4082815276800885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доходы, прочие и МБТ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000000"/>
              </a:solidFill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0,3</a:t>
                    </a:r>
                    <a:r>
                      <a:rPr lang="ru-RU" smtClean="0"/>
                      <a:t>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0,</a:t>
                    </a:r>
                    <a:r>
                      <a:rPr lang="ru-RU" smtClean="0"/>
                      <a:t>48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0,</a:t>
                    </a:r>
                    <a:r>
                      <a:rPr lang="ru-RU" dirty="0" smtClean="0"/>
                      <a:t>62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0,</a:t>
                    </a:r>
                    <a:r>
                      <a:rPr lang="ru-RU" dirty="0" smtClean="0"/>
                      <a:t>92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0.31</c:v>
                </c:pt>
                <c:pt idx="1">
                  <c:v>0.51</c:v>
                </c:pt>
                <c:pt idx="2">
                  <c:v>0.62</c:v>
                </c:pt>
                <c:pt idx="3">
                  <c:v>0.92</c:v>
                </c:pt>
                <c:pt idx="4">
                  <c:v>0.85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000000"/>
              </a:solidFill>
            </a:ln>
            <a:effectLst/>
          </c:spPr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2,</a:t>
                    </a:r>
                    <a:r>
                      <a:rPr lang="ru-RU" smtClean="0"/>
                      <a:t>20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Лист1!$C$2:$C$6</c:f>
              <c:numCache>
                <c:formatCode>0.00</c:formatCode>
                <c:ptCount val="5"/>
                <c:pt idx="0">
                  <c:v>2.23</c:v>
                </c:pt>
                <c:pt idx="1">
                  <c:v>2.19</c:v>
                </c:pt>
                <c:pt idx="2">
                  <c:v>2.21</c:v>
                </c:pt>
                <c:pt idx="3">
                  <c:v>1.79</c:v>
                </c:pt>
                <c:pt idx="4">
                  <c:v>1.79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Лист1!$D$2:$D$6</c:f>
              <c:numCache>
                <c:formatCode>0.00</c:formatCode>
                <c:ptCount val="5"/>
                <c:pt idx="0">
                  <c:v>0.96</c:v>
                </c:pt>
                <c:pt idx="1">
                  <c:v>0.87</c:v>
                </c:pt>
                <c:pt idx="2">
                  <c:v>0.76</c:v>
                </c:pt>
                <c:pt idx="3">
                  <c:v>0.73</c:v>
                </c:pt>
                <c:pt idx="4">
                  <c:v>0.51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ln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Лист1!$E$2:$E$6</c:f>
              <c:numCache>
                <c:formatCode>0.00</c:formatCode>
                <c:ptCount val="5"/>
                <c:pt idx="0">
                  <c:v>2.81</c:v>
                </c:pt>
                <c:pt idx="1">
                  <c:v>3.02</c:v>
                </c:pt>
                <c:pt idx="2">
                  <c:v>3.11</c:v>
                </c:pt>
                <c:pt idx="3">
                  <c:v>3.12</c:v>
                </c:pt>
                <c:pt idx="4">
                  <c:v>3.11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1771520"/>
        <c:axId val="44989760"/>
      </c:barChart>
      <c:catAx>
        <c:axId val="8177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200" b="1"/>
            </a:pPr>
            <a:endParaRPr lang="ru-RU"/>
          </a:p>
        </c:txPr>
        <c:crossAx val="44989760"/>
        <c:crosses val="autoZero"/>
        <c:auto val="1"/>
        <c:lblAlgn val="ctr"/>
        <c:lblOffset val="100"/>
        <c:noMultiLvlLbl val="0"/>
      </c:catAx>
      <c:valAx>
        <c:axId val="44989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81771520"/>
        <c:crosses val="autoZero"/>
        <c:crossBetween val="between"/>
      </c:valAx>
      <c:spPr>
        <a:solidFill>
          <a:schemeClr val="accent5">
            <a:lumMod val="20000"/>
            <a:lumOff val="80000"/>
          </a:schemeClr>
        </a:solidFill>
        <a:ln w="6350" cap="flat" cmpd="sng" algn="ctr">
          <a:solidFill>
            <a:schemeClr val="accent1"/>
          </a:solidFill>
          <a:prstDash val="solid"/>
          <a:miter lim="800000"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1">
            <a:lumMod val="110000"/>
            <a:satMod val="105000"/>
            <a:tint val="67000"/>
          </a:schemeClr>
        </a:gs>
        <a:gs pos="50000">
          <a:schemeClr val="accent1">
            <a:lumMod val="105000"/>
            <a:satMod val="103000"/>
            <a:tint val="73000"/>
          </a:schemeClr>
        </a:gs>
        <a:gs pos="100000">
          <a:schemeClr val="accent1">
            <a:lumMod val="105000"/>
            <a:satMod val="109000"/>
            <a:tint val="81000"/>
          </a:schemeClr>
        </a:gs>
      </a:gsLst>
      <a:lin ang="5400000" scaled="0"/>
    </a:gradFill>
    <a:ln w="6350" cap="flat" cmpd="sng" algn="ctr">
      <a:solidFill>
        <a:schemeClr val="accent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/>
            </a:pPr>
            <a:r>
              <a:rPr lang="ru-RU" sz="1600" u="sng" dirty="0">
                <a:solidFill>
                  <a:srgbClr val="FF0000"/>
                </a:solidFill>
              </a:rPr>
              <a:t>ОСНОВНЫЕ ПОКАЗАТЕЛИ </a:t>
            </a:r>
            <a:r>
              <a:rPr lang="ru-RU" sz="1600" u="sng" dirty="0" smtClean="0">
                <a:solidFill>
                  <a:srgbClr val="FF0000"/>
                </a:solidFill>
              </a:rPr>
              <a:t>РАСХОДОВ </a:t>
            </a:r>
            <a:r>
              <a:rPr lang="ru-RU" sz="1600" u="sng" dirty="0">
                <a:solidFill>
                  <a:srgbClr val="FF0000"/>
                </a:solidFill>
              </a:rPr>
              <a:t>БЮДЖЕТА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9.7171518507043142E-2"/>
          <c:y val="0.19895212108181737"/>
          <c:w val="0.86797825265892026"/>
          <c:h val="0.617602403397309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032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6,26</a:t>
                    </a:r>
                    <a:r>
                      <a:rPr lang="ru-RU" smtClean="0"/>
                      <a:t>  </a:t>
                    </a:r>
                  </a:p>
                  <a:p>
                    <a:r>
                      <a:rPr lang="ru-RU" smtClean="0"/>
                      <a:t>факт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6,45</a:t>
                    </a:r>
                    <a:endParaRPr lang="ru-RU" smtClean="0"/>
                  </a:p>
                  <a:p>
                    <a:r>
                      <a:rPr lang="ru-RU" smtClean="0"/>
                      <a:t>факт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6,87</a:t>
                    </a:r>
                    <a:r>
                      <a:rPr lang="ru-RU" smtClean="0"/>
                      <a:t> </a:t>
                    </a:r>
                  </a:p>
                  <a:p>
                    <a:r>
                      <a:rPr lang="ru-RU" smtClean="0"/>
                      <a:t>план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6,</a:t>
                    </a:r>
                    <a:r>
                      <a:rPr lang="ru-RU" dirty="0" smtClean="0"/>
                      <a:t>62</a:t>
                    </a:r>
                    <a:endParaRPr lang="ru-RU" dirty="0" smtClean="0"/>
                  </a:p>
                  <a:p>
                    <a:r>
                      <a:rPr lang="ru-RU" dirty="0" smtClean="0"/>
                      <a:t>план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6,</a:t>
                    </a:r>
                    <a:r>
                      <a:rPr lang="ru-RU" dirty="0" smtClean="0"/>
                      <a:t>47</a:t>
                    </a:r>
                    <a:endParaRPr lang="ru-RU" dirty="0" smtClean="0"/>
                  </a:p>
                  <a:p>
                    <a:r>
                      <a:rPr lang="ru-RU" dirty="0" smtClean="0"/>
                      <a:t>план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6.26</c:v>
                </c:pt>
                <c:pt idx="1">
                  <c:v>6.45</c:v>
                </c:pt>
                <c:pt idx="2">
                  <c:v>6.87</c:v>
                </c:pt>
                <c:pt idx="3">
                  <c:v>6.54</c:v>
                </c:pt>
                <c:pt idx="4">
                  <c:v>6.31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20333824"/>
        <c:axId val="81570624"/>
      </c:barChart>
      <c:catAx>
        <c:axId val="12033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200" b="1"/>
            </a:pPr>
            <a:endParaRPr lang="ru-RU"/>
          </a:p>
        </c:txPr>
        <c:crossAx val="81570624"/>
        <c:crosses val="autoZero"/>
        <c:auto val="1"/>
        <c:lblAlgn val="ctr"/>
        <c:lblOffset val="100"/>
        <c:noMultiLvlLbl val="0"/>
      </c:catAx>
      <c:valAx>
        <c:axId val="81570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sz="1200"/>
            </a:pPr>
            <a:endParaRPr lang="ru-RU"/>
          </a:p>
        </c:txPr>
        <c:crossAx val="120333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4">
            <a:lumMod val="110000"/>
            <a:satMod val="105000"/>
            <a:tint val="67000"/>
          </a:schemeClr>
        </a:gs>
        <a:gs pos="50000">
          <a:schemeClr val="accent4">
            <a:lumMod val="105000"/>
            <a:satMod val="103000"/>
            <a:tint val="73000"/>
          </a:schemeClr>
        </a:gs>
        <a:gs pos="100000">
          <a:schemeClr val="accent4">
            <a:lumMod val="105000"/>
            <a:satMod val="109000"/>
            <a:tint val="81000"/>
          </a:schemeClr>
        </a:gs>
      </a:gsLst>
      <a:lin ang="5400000" scaled="0"/>
    </a:gradFill>
    <a:ln w="6350" cap="flat" cmpd="sng" algn="ctr">
      <a:solidFill>
        <a:schemeClr val="accent4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>
                <a:solidFill>
                  <a:srgbClr val="FF0000"/>
                </a:solidFill>
              </a:defRPr>
            </a:pPr>
            <a:r>
              <a:rPr lang="ru-RU" sz="1600" u="sng" dirty="0" smtClean="0">
                <a:solidFill>
                  <a:srgbClr val="FF0000"/>
                </a:solidFill>
              </a:rPr>
              <a:t>ДЕФИЦИТ РАЙОННОГО БЮДЖЕТА</a:t>
            </a:r>
            <a:endParaRPr lang="ru-RU" sz="1600" u="sng" dirty="0">
              <a:solidFill>
                <a:srgbClr val="FF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472282870327597"/>
          <c:y val="0.25290607754846656"/>
          <c:w val="0.85113061323657391"/>
          <c:h val="0.70804968792774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47650"/>
            </a:sp3d>
          </c:spPr>
          <c:invertIfNegative val="0"/>
          <c:dLbls>
            <c:dLbl>
              <c:idx val="0"/>
              <c:layout>
                <c:manualLayout>
                  <c:x val="-2.8979854638589816E-17"/>
                  <c:y val="2.588624077105002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7959709277179633E-17"/>
                  <c:y val="1.72573806121901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2.225609194838028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369945774165539E-2"/>
                  <c:y val="-2.22560919483811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5554918661248167E-2"/>
                  <c:y val="-1.889946060713913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44.83</c:v>
                </c:pt>
                <c:pt idx="1">
                  <c:v>140.99</c:v>
                </c:pt>
                <c:pt idx="2">
                  <c:v>-166.18</c:v>
                </c:pt>
                <c:pt idx="3">
                  <c:v>-61.71</c:v>
                </c:pt>
                <c:pt idx="4">
                  <c:v>-211.29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20564224"/>
        <c:axId val="81571776"/>
      </c:barChart>
      <c:catAx>
        <c:axId val="12056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/>
          <a:lstStyle/>
          <a:p>
            <a:pPr>
              <a:defRPr sz="1200" b="1" i="0" baseline="0"/>
            </a:pPr>
            <a:endParaRPr lang="ru-RU"/>
          </a:p>
        </c:txPr>
        <c:crossAx val="81571776"/>
        <c:crosses val="autoZero"/>
        <c:auto val="1"/>
        <c:lblAlgn val="ctr"/>
        <c:lblOffset val="100"/>
        <c:noMultiLvlLbl val="0"/>
      </c:catAx>
      <c:valAx>
        <c:axId val="81571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20564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rotWithShape="1">
      <a:gsLst>
        <a:gs pos="0">
          <a:schemeClr val="accent6">
            <a:lumMod val="110000"/>
            <a:satMod val="105000"/>
            <a:tint val="67000"/>
          </a:schemeClr>
        </a:gs>
        <a:gs pos="50000">
          <a:schemeClr val="accent6">
            <a:lumMod val="105000"/>
            <a:satMod val="103000"/>
            <a:tint val="73000"/>
          </a:schemeClr>
        </a:gs>
        <a:gs pos="100000">
          <a:schemeClr val="accent6">
            <a:lumMod val="105000"/>
            <a:satMod val="109000"/>
            <a:tint val="81000"/>
          </a:schemeClr>
        </a:gs>
      </a:gsLst>
      <a:lin ang="5400000" scaled="0"/>
    </a:gradFill>
    <a:ln w="6350" cap="flat" cmpd="sng" algn="ctr">
      <a:solidFill>
        <a:schemeClr val="accent6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0.08558</cdr:x>
      <cdr:y>0.14542</cdr:y>
    </cdr:from>
    <cdr:to>
      <cdr:x>0.16956</cdr:x>
      <cdr:y>0.24114</cdr:y>
    </cdr:to>
    <cdr:sp macro="" textlink="">
      <cdr:nvSpPr>
        <cdr:cNvPr id="4" name="TextBox 6"/>
        <cdr:cNvSpPr txBox="1"/>
      </cdr:nvSpPr>
      <cdr:spPr>
        <a:xfrm xmlns:a="http://schemas.openxmlformats.org/drawingml/2006/main">
          <a:off x="702717" y="888401"/>
          <a:ext cx="689578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u="sng" dirty="0" smtClean="0"/>
            <a:t>6,31 факт</a:t>
          </a:r>
          <a:endParaRPr lang="ru-RU" sz="1600" b="1" u="sng" dirty="0"/>
        </a:p>
      </cdr:txBody>
    </cdr:sp>
  </cdr:relSizeAnchor>
  <cdr:relSizeAnchor xmlns:cdr="http://schemas.openxmlformats.org/drawingml/2006/chartDrawing">
    <cdr:from>
      <cdr:x>0.84595</cdr:x>
      <cdr:y>0.14302</cdr:y>
    </cdr:from>
    <cdr:to>
      <cdr:x>0.92732</cdr:x>
      <cdr:y>0.23874</cdr:y>
    </cdr:to>
    <cdr:sp macro="" textlink="">
      <cdr:nvSpPr>
        <cdr:cNvPr id="5" name="TextBox 8"/>
        <cdr:cNvSpPr txBox="1"/>
      </cdr:nvSpPr>
      <cdr:spPr>
        <a:xfrm xmlns:a="http://schemas.openxmlformats.org/drawingml/2006/main">
          <a:off x="6946285" y="873739"/>
          <a:ext cx="668147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u="sng" dirty="0" smtClean="0"/>
            <a:t>6,26</a:t>
          </a:r>
        </a:p>
        <a:p xmlns:a="http://schemas.openxmlformats.org/drawingml/2006/main">
          <a:r>
            <a:rPr lang="ru-RU" sz="1600" b="1" u="sng" dirty="0" smtClean="0"/>
            <a:t>план</a:t>
          </a:r>
          <a:endParaRPr lang="ru-RU" sz="1200" b="1" u="sng" dirty="0"/>
        </a:p>
      </cdr:txBody>
    </cdr:sp>
  </cdr:relSizeAnchor>
  <cdr:relSizeAnchor xmlns:cdr="http://schemas.openxmlformats.org/drawingml/2006/chartDrawing">
    <cdr:from>
      <cdr:x>0.28117</cdr:x>
      <cdr:y>0.12607</cdr:y>
    </cdr:from>
    <cdr:to>
      <cdr:x>0.35611</cdr:x>
      <cdr:y>0.22179</cdr:y>
    </cdr:to>
    <cdr:sp macro="" textlink="">
      <cdr:nvSpPr>
        <cdr:cNvPr id="6" name="TextBox 9"/>
        <cdr:cNvSpPr txBox="1"/>
      </cdr:nvSpPr>
      <cdr:spPr>
        <a:xfrm xmlns:a="http://schemas.openxmlformats.org/drawingml/2006/main">
          <a:off x="2308781" y="770179"/>
          <a:ext cx="615296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u="sng" dirty="0" smtClean="0"/>
            <a:t>6,60 </a:t>
          </a:r>
          <a:endParaRPr lang="ru-RU" sz="1600" b="1" u="sng" dirty="0" smtClean="0"/>
        </a:p>
        <a:p xmlns:a="http://schemas.openxmlformats.org/drawingml/2006/main">
          <a:r>
            <a:rPr lang="ru-RU" sz="1600" b="1" u="sng" dirty="0" smtClean="0"/>
            <a:t>факт</a:t>
          </a:r>
          <a:endParaRPr lang="ru-RU" sz="1600" b="1" u="sng" dirty="0"/>
        </a:p>
      </cdr:txBody>
    </cdr:sp>
  </cdr:relSizeAnchor>
  <cdr:relSizeAnchor xmlns:cdr="http://schemas.openxmlformats.org/drawingml/2006/chartDrawing">
    <cdr:from>
      <cdr:x>0.46643</cdr:x>
      <cdr:y>0.1105</cdr:y>
    </cdr:from>
    <cdr:to>
      <cdr:x>0.54552</cdr:x>
      <cdr:y>0.20622</cdr:y>
    </cdr:to>
    <cdr:sp macro="" textlink="">
      <cdr:nvSpPr>
        <cdr:cNvPr id="7" name="TextBox 10"/>
        <cdr:cNvSpPr txBox="1"/>
      </cdr:nvSpPr>
      <cdr:spPr>
        <a:xfrm xmlns:a="http://schemas.openxmlformats.org/drawingml/2006/main">
          <a:off x="3829929" y="675091"/>
          <a:ext cx="649481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u="sng" dirty="0" smtClean="0"/>
            <a:t> 6,70 </a:t>
          </a:r>
        </a:p>
        <a:p xmlns:a="http://schemas.openxmlformats.org/drawingml/2006/main">
          <a:r>
            <a:rPr lang="ru-RU" sz="1600" b="1" u="sng" dirty="0" smtClean="0"/>
            <a:t>план</a:t>
          </a:r>
          <a:endParaRPr lang="ru-RU" sz="1200" b="1" u="sng" dirty="0"/>
        </a:p>
      </cdr:txBody>
    </cdr:sp>
  </cdr:relSizeAnchor>
  <cdr:relSizeAnchor xmlns:cdr="http://schemas.openxmlformats.org/drawingml/2006/chartDrawing">
    <cdr:from>
      <cdr:x>0.65792</cdr:x>
      <cdr:y>0.12419</cdr:y>
    </cdr:from>
    <cdr:to>
      <cdr:x>0.74068</cdr:x>
      <cdr:y>0.22697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02356" y="758713"/>
          <a:ext cx="679546" cy="6279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u="sng" dirty="0" smtClean="0"/>
            <a:t>6,56</a:t>
          </a:r>
        </a:p>
        <a:p xmlns:a="http://schemas.openxmlformats.org/drawingml/2006/main">
          <a:r>
            <a:rPr lang="ru-RU" sz="1600" b="1" u="sng" dirty="0" smtClean="0"/>
            <a:t>план</a:t>
          </a:r>
          <a:endParaRPr lang="ru-RU" sz="1600" b="1" u="sng" dirty="0"/>
        </a:p>
      </cdr:txBody>
    </cdr:sp>
  </cdr:relSizeAnchor>
  <cdr:relSizeAnchor xmlns:cdr="http://schemas.openxmlformats.org/drawingml/2006/chartDrawing">
    <cdr:from>
      <cdr:x>0.84918</cdr:x>
      <cdr:y>0.08409</cdr:y>
    </cdr:from>
    <cdr:to>
      <cdr:x>0.97651</cdr:x>
      <cdr:y>0.13447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972838" y="513742"/>
          <a:ext cx="1045543" cy="30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err="1" smtClean="0"/>
            <a:t>млрд.руб</a:t>
          </a:r>
          <a:r>
            <a:rPr lang="ru-RU" sz="1100" b="1" dirty="0" smtClean="0"/>
            <a:t>.</a:t>
          </a:r>
          <a:endParaRPr lang="ru-RU" sz="1100" b="1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503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130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320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2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800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705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841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154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314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403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146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4D0B1-79E6-48A0-801C-6030769577D2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697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424351" y="776455"/>
            <a:ext cx="10455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/>
              <a:t>Млрд. руб.</a:t>
            </a:r>
          </a:p>
        </p:txBody>
      </p:sp>
      <p:graphicFrame>
        <p:nvGraphicFramePr>
          <p:cNvPr id="22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4542173"/>
              </p:ext>
            </p:extLst>
          </p:nvPr>
        </p:nvGraphicFramePr>
        <p:xfrm>
          <a:off x="460059" y="245622"/>
          <a:ext cx="8211224" cy="6109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33992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827279"/>
              </p:ext>
            </p:extLst>
          </p:nvPr>
        </p:nvGraphicFramePr>
        <p:xfrm>
          <a:off x="1023457" y="289216"/>
          <a:ext cx="6686378" cy="3512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1014908"/>
              </p:ext>
            </p:extLst>
          </p:nvPr>
        </p:nvGraphicFramePr>
        <p:xfrm>
          <a:off x="1824231" y="4090738"/>
          <a:ext cx="4898772" cy="2607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665862" y="4716330"/>
            <a:ext cx="854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/>
              <a:t>млн. руб.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91176" y="712269"/>
            <a:ext cx="864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err="1" smtClean="0"/>
              <a:t>млрд.руб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8261799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693</TotalTime>
  <Words>70</Words>
  <Application>Microsoft Office PowerPoint</Application>
  <PresentationFormat>Экран (4:3)</PresentationFormat>
  <Paragraphs>41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Ревенко С.В.</dc:creator>
  <cp:lastModifiedBy>Бурима М.В.</cp:lastModifiedBy>
  <cp:revision>36</cp:revision>
  <dcterms:created xsi:type="dcterms:W3CDTF">2017-04-07T07:38:39Z</dcterms:created>
  <dcterms:modified xsi:type="dcterms:W3CDTF">2019-04-11T09:58:14Z</dcterms:modified>
</cp:coreProperties>
</file>