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 algn="ctr">
              <a:defRPr sz="1600">
                <a:solidFill>
                  <a:srgbClr val="FF0000"/>
                </a:solidFill>
              </a:defRPr>
            </a:pPr>
            <a:r>
              <a:rPr lang="ru-RU" sz="1600" dirty="0">
                <a:solidFill>
                  <a:srgbClr val="FF0000"/>
                </a:solidFill>
              </a:rPr>
              <a:t>  </a:t>
            </a:r>
            <a:r>
              <a:rPr lang="ru-RU" sz="1600" u="sng" dirty="0">
                <a:solidFill>
                  <a:srgbClr val="FF0000"/>
                </a:solidFill>
              </a:rPr>
              <a:t>ОСНОВНЫЕ ПОКАЗАТЕЛИ ДОХОДОВ  </a:t>
            </a:r>
            <a:r>
              <a:rPr lang="ru-RU" sz="1600" u="sng" dirty="0" smtClean="0">
                <a:solidFill>
                  <a:srgbClr val="FF0000"/>
                </a:solidFill>
              </a:rPr>
              <a:t>БЮДЖЕТА</a:t>
            </a:r>
            <a:endParaRPr lang="ru-RU" sz="1600" u="sng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23492088390232688"/>
          <c:y val="2.4082815276800885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доходы, прочие и МБТ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0.35</c:v>
                </c:pt>
                <c:pt idx="1">
                  <c:v>0.44</c:v>
                </c:pt>
                <c:pt idx="2">
                  <c:v>0.39</c:v>
                </c:pt>
                <c:pt idx="3">
                  <c:v>0.71</c:v>
                </c:pt>
                <c:pt idx="4">
                  <c:v>0.73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Лист1!$C$2:$C$6</c:f>
              <c:numCache>
                <c:formatCode>0.00</c:formatCode>
                <c:ptCount val="5"/>
                <c:pt idx="0">
                  <c:v>2.0099999999999998</c:v>
                </c:pt>
                <c:pt idx="1">
                  <c:v>2.23</c:v>
                </c:pt>
                <c:pt idx="2">
                  <c:v>2.2000000000000002</c:v>
                </c:pt>
                <c:pt idx="3">
                  <c:v>1.79</c:v>
                </c:pt>
                <c:pt idx="4">
                  <c:v>1.79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Лист1!$D$2:$D$6</c:f>
              <c:numCache>
                <c:formatCode>0.00</c:formatCode>
                <c:ptCount val="5"/>
                <c:pt idx="0">
                  <c:v>0.92100000000000004</c:v>
                </c:pt>
                <c:pt idx="1">
                  <c:v>0.98</c:v>
                </c:pt>
                <c:pt idx="2">
                  <c:v>0.44</c:v>
                </c:pt>
                <c:pt idx="3">
                  <c:v>0.44</c:v>
                </c:pt>
                <c:pt idx="4">
                  <c:v>0.438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ln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Лист1!$E$2:$E$6</c:f>
              <c:numCache>
                <c:formatCode>0.00</c:formatCode>
                <c:ptCount val="5"/>
                <c:pt idx="0">
                  <c:v>2.5870000000000002</c:v>
                </c:pt>
                <c:pt idx="1">
                  <c:v>2.85</c:v>
                </c:pt>
                <c:pt idx="2">
                  <c:v>2.98</c:v>
                </c:pt>
                <c:pt idx="3">
                  <c:v>2.96</c:v>
                </c:pt>
                <c:pt idx="4">
                  <c:v>2.95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9578496"/>
        <c:axId val="41516352"/>
      </c:barChart>
      <c:catAx>
        <c:axId val="89578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200" b="1"/>
            </a:pPr>
            <a:endParaRPr lang="ru-RU"/>
          </a:p>
        </c:txPr>
        <c:crossAx val="41516352"/>
        <c:crosses val="autoZero"/>
        <c:auto val="1"/>
        <c:lblAlgn val="ctr"/>
        <c:lblOffset val="100"/>
        <c:noMultiLvlLbl val="0"/>
      </c:catAx>
      <c:valAx>
        <c:axId val="4151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89578496"/>
        <c:crosses val="autoZero"/>
        <c:crossBetween val="between"/>
      </c:valAx>
      <c:spPr>
        <a:solidFill>
          <a:schemeClr val="accent5">
            <a:lumMod val="20000"/>
            <a:lumOff val="80000"/>
          </a:schemeClr>
        </a:solidFill>
        <a:ln w="6350" cap="flat" cmpd="sng" algn="ctr">
          <a:solidFill>
            <a:schemeClr val="accent1"/>
          </a:solidFill>
          <a:prstDash val="solid"/>
          <a:miter lim="800000"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1">
            <a:lumMod val="110000"/>
            <a:satMod val="105000"/>
            <a:tint val="67000"/>
          </a:schemeClr>
        </a:gs>
        <a:gs pos="50000">
          <a:schemeClr val="accent1">
            <a:lumMod val="105000"/>
            <a:satMod val="103000"/>
            <a:tint val="73000"/>
          </a:schemeClr>
        </a:gs>
        <a:gs pos="100000">
          <a:schemeClr val="accent1">
            <a:lumMod val="105000"/>
            <a:satMod val="109000"/>
            <a:tint val="81000"/>
          </a:schemeClr>
        </a:gs>
      </a:gsLst>
      <a:lin ang="5400000" scaled="0"/>
    </a:gradFill>
    <a:ln w="6350" cap="flat" cmpd="sng" algn="ctr">
      <a:solidFill>
        <a:schemeClr val="accent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/>
            </a:pPr>
            <a:r>
              <a:rPr lang="ru-RU" sz="1600" u="sng" dirty="0">
                <a:solidFill>
                  <a:srgbClr val="FF0000"/>
                </a:solidFill>
              </a:rPr>
              <a:t>ОСНОВНЫЕ ПОКАЗАТЕЛИ </a:t>
            </a:r>
            <a:r>
              <a:rPr lang="ru-RU" sz="1600" u="sng" dirty="0" smtClean="0">
                <a:solidFill>
                  <a:srgbClr val="FF0000"/>
                </a:solidFill>
              </a:rPr>
              <a:t>РАСХОДОВ </a:t>
            </a:r>
            <a:r>
              <a:rPr lang="ru-RU" sz="1600" u="sng" dirty="0">
                <a:solidFill>
                  <a:srgbClr val="FF0000"/>
                </a:solidFill>
              </a:rPr>
              <a:t>БЮДЖЕТА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9.7171518507043142E-2"/>
          <c:y val="0.19895212108181737"/>
          <c:w val="0.86797825265892026"/>
          <c:h val="0.617602403397309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032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5.9009999999999998</c:v>
                </c:pt>
                <c:pt idx="1">
                  <c:v>6.52</c:v>
                </c:pt>
                <c:pt idx="2">
                  <c:v>6.06</c:v>
                </c:pt>
                <c:pt idx="3">
                  <c:v>5.95</c:v>
                </c:pt>
                <c:pt idx="4">
                  <c:v>5.94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89837056"/>
        <c:axId val="89482944"/>
      </c:barChart>
      <c:catAx>
        <c:axId val="89837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200" b="1"/>
            </a:pPr>
            <a:endParaRPr lang="ru-RU"/>
          </a:p>
        </c:txPr>
        <c:crossAx val="89482944"/>
        <c:crosses val="autoZero"/>
        <c:auto val="1"/>
        <c:lblAlgn val="ctr"/>
        <c:lblOffset val="100"/>
        <c:noMultiLvlLbl val="0"/>
      </c:catAx>
      <c:valAx>
        <c:axId val="894829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1200"/>
            </a:pPr>
            <a:endParaRPr lang="ru-RU"/>
          </a:p>
        </c:txPr>
        <c:crossAx val="89837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4">
            <a:lumMod val="110000"/>
            <a:satMod val="105000"/>
            <a:tint val="67000"/>
          </a:schemeClr>
        </a:gs>
        <a:gs pos="50000">
          <a:schemeClr val="accent4">
            <a:lumMod val="105000"/>
            <a:satMod val="103000"/>
            <a:tint val="73000"/>
          </a:schemeClr>
        </a:gs>
        <a:gs pos="100000">
          <a:schemeClr val="accent4">
            <a:lumMod val="105000"/>
            <a:satMod val="109000"/>
            <a:tint val="81000"/>
          </a:schemeClr>
        </a:gs>
      </a:gsLst>
      <a:lin ang="5400000" scaled="0"/>
    </a:gradFill>
    <a:ln w="6350" cap="flat" cmpd="sng" algn="ctr">
      <a:solidFill>
        <a:schemeClr val="accent4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>
                <a:solidFill>
                  <a:srgbClr val="FF0000"/>
                </a:solidFill>
              </a:defRPr>
            </a:pPr>
            <a:r>
              <a:rPr lang="ru-RU" sz="1600" u="sng" dirty="0" smtClean="0">
                <a:solidFill>
                  <a:srgbClr val="FF0000"/>
                </a:solidFill>
              </a:rPr>
              <a:t>ДЕФИЦИТ РАЙОННОГО БЮДЖЕТА</a:t>
            </a:r>
            <a:endParaRPr lang="ru-RU" sz="1600" u="sng" dirty="0">
              <a:solidFill>
                <a:srgbClr val="FF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472282870327597"/>
          <c:y val="0.25290607754846656"/>
          <c:w val="0.85113061323657391"/>
          <c:h val="0.70804968792774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47650"/>
            </a:sp3d>
          </c:spPr>
          <c:invertIfNegative val="0"/>
          <c:dLbls>
            <c:dLbl>
              <c:idx val="0"/>
              <c:layout>
                <c:manualLayout>
                  <c:x val="-2.8979854638589816E-17"/>
                  <c:y val="2.588624077105002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7959709277179633E-17"/>
                  <c:y val="1.72573806121901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2.225609194838028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369945774165539E-2"/>
                  <c:y val="-2.22560919483811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5554918661248167E-2"/>
                  <c:y val="-1.889946060713913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-74.260999999999996</c:v>
                </c:pt>
                <c:pt idx="1">
                  <c:v>-14.65</c:v>
                </c:pt>
                <c:pt idx="2">
                  <c:v>-47.51</c:v>
                </c:pt>
                <c:pt idx="3">
                  <c:v>-47.01</c:v>
                </c:pt>
                <c:pt idx="4">
                  <c:v>-34.69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92861952"/>
        <c:axId val="89484672"/>
      </c:barChart>
      <c:catAx>
        <c:axId val="92861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/>
          <a:lstStyle/>
          <a:p>
            <a:pPr>
              <a:defRPr sz="1200" b="1" i="0" baseline="0"/>
            </a:pPr>
            <a:endParaRPr lang="ru-RU"/>
          </a:p>
        </c:txPr>
        <c:crossAx val="89484672"/>
        <c:crosses val="autoZero"/>
        <c:auto val="1"/>
        <c:lblAlgn val="ctr"/>
        <c:lblOffset val="100"/>
        <c:noMultiLvlLbl val="0"/>
      </c:catAx>
      <c:valAx>
        <c:axId val="89484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92861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rotWithShape="1">
      <a:gsLst>
        <a:gs pos="0">
          <a:schemeClr val="accent6">
            <a:lumMod val="110000"/>
            <a:satMod val="105000"/>
            <a:tint val="67000"/>
          </a:schemeClr>
        </a:gs>
        <a:gs pos="50000">
          <a:schemeClr val="accent6">
            <a:lumMod val="105000"/>
            <a:satMod val="103000"/>
            <a:tint val="73000"/>
          </a:schemeClr>
        </a:gs>
        <a:gs pos="100000">
          <a:schemeClr val="accent6">
            <a:lumMod val="105000"/>
            <a:satMod val="109000"/>
            <a:tint val="81000"/>
          </a:schemeClr>
        </a:gs>
      </a:gsLst>
      <a:lin ang="5400000" scaled="0"/>
    </a:gradFill>
    <a:ln w="6350" cap="flat" cmpd="sng" algn="ctr">
      <a:solidFill>
        <a:schemeClr val="accent6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0.09572</cdr:x>
      <cdr:y>0.14542</cdr:y>
    </cdr:from>
    <cdr:to>
      <cdr:x>0.15835</cdr:x>
      <cdr:y>0.20084</cdr:y>
    </cdr:to>
    <cdr:sp macro="" textlink="">
      <cdr:nvSpPr>
        <cdr:cNvPr id="4" name="TextBox 6"/>
        <cdr:cNvSpPr txBox="1"/>
      </cdr:nvSpPr>
      <cdr:spPr>
        <a:xfrm xmlns:a="http://schemas.openxmlformats.org/drawingml/2006/main">
          <a:off x="785996" y="888412"/>
          <a:ext cx="514289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52</a:t>
          </a:r>
          <a:endParaRPr lang="ru-RU" sz="1600" b="1" u="sng" dirty="0"/>
        </a:p>
      </cdr:txBody>
    </cdr:sp>
  </cdr:relSizeAnchor>
  <cdr:relSizeAnchor xmlns:cdr="http://schemas.openxmlformats.org/drawingml/2006/chartDrawing">
    <cdr:from>
      <cdr:x>0.84595</cdr:x>
      <cdr:y>0.14302</cdr:y>
    </cdr:from>
    <cdr:to>
      <cdr:x>0.92732</cdr:x>
      <cdr:y>0.19843</cdr:y>
    </cdr:to>
    <cdr:sp macro="" textlink="">
      <cdr:nvSpPr>
        <cdr:cNvPr id="5" name="TextBox 8"/>
        <cdr:cNvSpPr txBox="1"/>
      </cdr:nvSpPr>
      <cdr:spPr>
        <a:xfrm xmlns:a="http://schemas.openxmlformats.org/drawingml/2006/main">
          <a:off x="6946262" y="873723"/>
          <a:ext cx="668195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5,91</a:t>
          </a:r>
          <a:endParaRPr lang="ru-RU" sz="1200" b="1" u="sng" dirty="0"/>
        </a:p>
      </cdr:txBody>
    </cdr:sp>
  </cdr:relSizeAnchor>
  <cdr:relSizeAnchor xmlns:cdr="http://schemas.openxmlformats.org/drawingml/2006/chartDrawing">
    <cdr:from>
      <cdr:x>0.28174</cdr:x>
      <cdr:y>0.08157</cdr:y>
    </cdr:from>
    <cdr:to>
      <cdr:x>0.37052</cdr:x>
      <cdr:y>0.13699</cdr:y>
    </cdr:to>
    <cdr:sp macro="" textlink="">
      <cdr:nvSpPr>
        <cdr:cNvPr id="6" name="TextBox 9"/>
        <cdr:cNvSpPr txBox="1"/>
      </cdr:nvSpPr>
      <cdr:spPr>
        <a:xfrm xmlns:a="http://schemas.openxmlformats.org/drawingml/2006/main">
          <a:off x="2313402" y="498353"/>
          <a:ext cx="729055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6,50</a:t>
          </a:r>
          <a:endParaRPr lang="ru-RU" sz="1600" b="1" u="sng" dirty="0"/>
        </a:p>
      </cdr:txBody>
    </cdr:sp>
  </cdr:relSizeAnchor>
  <cdr:relSizeAnchor xmlns:cdr="http://schemas.openxmlformats.org/drawingml/2006/chartDrawing">
    <cdr:from>
      <cdr:x>0.4627</cdr:x>
      <cdr:y>0.12754</cdr:y>
    </cdr:from>
    <cdr:to>
      <cdr:x>0.55339</cdr:x>
      <cdr:y>0.18295</cdr:y>
    </cdr:to>
    <cdr:sp macro="" textlink="">
      <cdr:nvSpPr>
        <cdr:cNvPr id="7" name="TextBox 10"/>
        <cdr:cNvSpPr txBox="1"/>
      </cdr:nvSpPr>
      <cdr:spPr>
        <a:xfrm xmlns:a="http://schemas.openxmlformats.org/drawingml/2006/main">
          <a:off x="3799359" y="779154"/>
          <a:ext cx="744639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 6,01</a:t>
          </a:r>
          <a:endParaRPr lang="ru-RU" sz="1200" b="1" u="sng" dirty="0"/>
        </a:p>
      </cdr:txBody>
    </cdr:sp>
  </cdr:relSizeAnchor>
  <cdr:relSizeAnchor xmlns:cdr="http://schemas.openxmlformats.org/drawingml/2006/chartDrawing">
    <cdr:from>
      <cdr:x>0.66592</cdr:x>
      <cdr:y>0.13818</cdr:y>
    </cdr:from>
    <cdr:to>
      <cdr:x>0.7386</cdr:x>
      <cdr:y>0.21845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68024" y="844191"/>
          <a:ext cx="596766" cy="4903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u="sng" dirty="0" smtClean="0"/>
            <a:t>5,90</a:t>
          </a:r>
          <a:endParaRPr lang="ru-RU" sz="1600" b="1" u="sng" dirty="0"/>
        </a:p>
      </cdr:txBody>
    </cdr:sp>
  </cdr:relSizeAnchor>
  <cdr:relSizeAnchor xmlns:cdr="http://schemas.openxmlformats.org/drawingml/2006/chartDrawing">
    <cdr:from>
      <cdr:x>0.84918</cdr:x>
      <cdr:y>0.08409</cdr:y>
    </cdr:from>
    <cdr:to>
      <cdr:x>0.97651</cdr:x>
      <cdr:y>0.13447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972838" y="513742"/>
          <a:ext cx="1045543" cy="30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err="1" smtClean="0"/>
            <a:t>млрд.руб</a:t>
          </a:r>
          <a:r>
            <a:rPr lang="ru-RU" sz="1100" b="1" dirty="0" smtClean="0"/>
            <a:t>.</a:t>
          </a:r>
          <a:endParaRPr lang="ru-RU" sz="1100" b="1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503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130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320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2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800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705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841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154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31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403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146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4D0B1-79E6-48A0-801C-6030769577D2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697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424351" y="776455"/>
            <a:ext cx="1045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/>
              <a:t>Млрд. руб.</a:t>
            </a:r>
          </a:p>
        </p:txBody>
      </p:sp>
      <p:graphicFrame>
        <p:nvGraphicFramePr>
          <p:cNvPr id="22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0289709"/>
              </p:ext>
            </p:extLst>
          </p:nvPr>
        </p:nvGraphicFramePr>
        <p:xfrm>
          <a:off x="451513" y="262713"/>
          <a:ext cx="8211224" cy="6109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3992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7713246"/>
              </p:ext>
            </p:extLst>
          </p:nvPr>
        </p:nvGraphicFramePr>
        <p:xfrm>
          <a:off x="1023457" y="289216"/>
          <a:ext cx="6686378" cy="3512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9716888"/>
              </p:ext>
            </p:extLst>
          </p:nvPr>
        </p:nvGraphicFramePr>
        <p:xfrm>
          <a:off x="1824231" y="4090738"/>
          <a:ext cx="4898772" cy="2607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728859" y="6083657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млн. руб.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91175" y="712269"/>
            <a:ext cx="981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 smtClean="0"/>
              <a:t>млрд.руб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8261799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</TotalTime>
  <Words>45</Words>
  <Application>Microsoft Office PowerPoint</Application>
  <PresentationFormat>Экран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Ревенко С.В.</dc:creator>
  <cp:lastModifiedBy>Мунгалова Т.М.</cp:lastModifiedBy>
  <cp:revision>21</cp:revision>
  <dcterms:created xsi:type="dcterms:W3CDTF">2017-04-07T07:38:39Z</dcterms:created>
  <dcterms:modified xsi:type="dcterms:W3CDTF">2018-01-23T07:21:22Z</dcterms:modified>
</cp:coreProperties>
</file>