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AE0"/>
    <a:srgbClr val="BA4C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0"/>
      <c:depthPercent val="180"/>
      <c:rAngAx val="1"/>
    </c:view3D>
    <c:floor>
      <c:thickness val="0"/>
      <c:spPr>
        <a:solidFill>
          <a:schemeClr val="accent6">
            <a:lumMod val="40000"/>
            <a:lumOff val="60000"/>
            <a:alpha val="57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627673322749402E-2"/>
          <c:y val="3.958951563838637E-2"/>
          <c:w val="0.90571624207289381"/>
          <c:h val="0.590758279604676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Налоги на прибыль организаций</c:v>
                </c:pt>
                <c:pt idx="2">
                  <c:v>Налоги на товары (работы, услуги) </c:v>
                </c:pt>
                <c:pt idx="3">
                  <c:v>Налоги на совокупный доход </c:v>
                </c:pt>
                <c:pt idx="4">
                  <c:v>Государственная пошлина </c:v>
                </c:pt>
                <c:pt idx="5">
                  <c:v>Доходы от использования имущества</c:v>
                </c:pt>
                <c:pt idx="6">
                  <c:v>Платежи за воздействие на окружающую среду</c:v>
                </c:pt>
                <c:pt idx="7">
                  <c:v>Доходы от оказания платных услуг (работ)</c:v>
                </c:pt>
                <c:pt idx="8">
                  <c:v>Доходы от продажи  активов</c:v>
                </c:pt>
                <c:pt idx="9">
                  <c:v>Штрафы, санкции, прочие неналоговые</c:v>
                </c:pt>
              </c:strCache>
            </c:strRef>
          </c:cat>
          <c:val>
            <c:numRef>
              <c:f>Лист1!$B$2:$B$11</c:f>
              <c:numCache>
                <c:formatCode>#,##0.0</c:formatCode>
                <c:ptCount val="10"/>
                <c:pt idx="0">
                  <c:v>222213.9</c:v>
                </c:pt>
                <c:pt idx="1">
                  <c:v>6170.7</c:v>
                </c:pt>
                <c:pt idx="2">
                  <c:v>22981.35</c:v>
                </c:pt>
                <c:pt idx="3">
                  <c:v>9246.2800000000007</c:v>
                </c:pt>
                <c:pt idx="4">
                  <c:v>3313.81</c:v>
                </c:pt>
                <c:pt idx="5">
                  <c:v>22170.14</c:v>
                </c:pt>
                <c:pt idx="6">
                  <c:v>40209.550000000003</c:v>
                </c:pt>
                <c:pt idx="7">
                  <c:v>6790.08</c:v>
                </c:pt>
                <c:pt idx="8">
                  <c:v>785.63</c:v>
                </c:pt>
                <c:pt idx="9">
                  <c:v>17278.7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Налоги на прибыль организаций</c:v>
                </c:pt>
                <c:pt idx="2">
                  <c:v>Налоги на товары (работы, услуги) </c:v>
                </c:pt>
                <c:pt idx="3">
                  <c:v>Налоги на совокупный доход </c:v>
                </c:pt>
                <c:pt idx="4">
                  <c:v>Государственная пошлина </c:v>
                </c:pt>
                <c:pt idx="5">
                  <c:v>Доходы от использования имущества</c:v>
                </c:pt>
                <c:pt idx="6">
                  <c:v>Платежи за воздействие на окружающую среду</c:v>
                </c:pt>
                <c:pt idx="7">
                  <c:v>Доходы от оказания платных услуг (работ)</c:v>
                </c:pt>
                <c:pt idx="8">
                  <c:v>Доходы от продажи  активов</c:v>
                </c:pt>
                <c:pt idx="9">
                  <c:v>Штрафы, санкции, прочие неналоговые</c:v>
                </c:pt>
              </c:strCache>
            </c:strRef>
          </c:cat>
          <c:val>
            <c:numRef>
              <c:f>Лист1!$C$2:$C$11</c:f>
              <c:numCache>
                <c:formatCode>#,##0.0</c:formatCode>
                <c:ptCount val="10"/>
                <c:pt idx="0">
                  <c:v>241064.3</c:v>
                </c:pt>
                <c:pt idx="1">
                  <c:v>6541.6</c:v>
                </c:pt>
                <c:pt idx="2">
                  <c:v>17056.2</c:v>
                </c:pt>
                <c:pt idx="3">
                  <c:v>9401.5</c:v>
                </c:pt>
                <c:pt idx="4">
                  <c:v>4445.8</c:v>
                </c:pt>
                <c:pt idx="5">
                  <c:v>40472.400000000001</c:v>
                </c:pt>
                <c:pt idx="6">
                  <c:v>36468.300000000003</c:v>
                </c:pt>
                <c:pt idx="7">
                  <c:v>8053.8</c:v>
                </c:pt>
                <c:pt idx="8">
                  <c:v>873.1</c:v>
                </c:pt>
                <c:pt idx="9">
                  <c:v>38128.9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Налоги на прибыль организаций</c:v>
                </c:pt>
                <c:pt idx="2">
                  <c:v>Налоги на товары (работы, услуги) </c:v>
                </c:pt>
                <c:pt idx="3">
                  <c:v>Налоги на совокупный доход </c:v>
                </c:pt>
                <c:pt idx="4">
                  <c:v>Государственная пошлина </c:v>
                </c:pt>
                <c:pt idx="5">
                  <c:v>Доходы от использования имущества</c:v>
                </c:pt>
                <c:pt idx="6">
                  <c:v>Платежи за воздействие на окружающую среду</c:v>
                </c:pt>
                <c:pt idx="7">
                  <c:v>Доходы от оказания платных услуг (работ)</c:v>
                </c:pt>
                <c:pt idx="8">
                  <c:v>Доходы от продажи  активов</c:v>
                </c:pt>
                <c:pt idx="9">
                  <c:v>Штрафы, санкции, прочие неналоговые</c:v>
                </c:pt>
              </c:strCache>
            </c:strRef>
          </c:cat>
          <c:val>
            <c:numRef>
              <c:f>Лист1!$D$2:$D$11</c:f>
              <c:numCache>
                <c:formatCode>#,##0.0</c:formatCode>
                <c:ptCount val="10"/>
                <c:pt idx="0">
                  <c:v>302812.59999999998</c:v>
                </c:pt>
                <c:pt idx="1">
                  <c:v>6856.1</c:v>
                </c:pt>
                <c:pt idx="2">
                  <c:v>15625.6</c:v>
                </c:pt>
                <c:pt idx="3">
                  <c:v>8941.4</c:v>
                </c:pt>
                <c:pt idx="4">
                  <c:v>1864.8</c:v>
                </c:pt>
                <c:pt idx="5">
                  <c:v>27334.5</c:v>
                </c:pt>
                <c:pt idx="6">
                  <c:v>15795.7</c:v>
                </c:pt>
                <c:pt idx="7">
                  <c:v>7058.2</c:v>
                </c:pt>
                <c:pt idx="8">
                  <c:v>543.20000000000005</c:v>
                </c:pt>
                <c:pt idx="9">
                  <c:v>9610.2999999999993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>
                <a:alpha val="95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Налоги на прибыль организаций</c:v>
                </c:pt>
                <c:pt idx="2">
                  <c:v>Налоги на товары (работы, услуги) </c:v>
                </c:pt>
                <c:pt idx="3">
                  <c:v>Налоги на совокупный доход </c:v>
                </c:pt>
                <c:pt idx="4">
                  <c:v>Государственная пошлина </c:v>
                </c:pt>
                <c:pt idx="5">
                  <c:v>Доходы от использования имущества</c:v>
                </c:pt>
                <c:pt idx="6">
                  <c:v>Платежи за воздействие на окружающую среду</c:v>
                </c:pt>
                <c:pt idx="7">
                  <c:v>Доходы от оказания платных услуг (работ)</c:v>
                </c:pt>
                <c:pt idx="8">
                  <c:v>Доходы от продажи  активов</c:v>
                </c:pt>
                <c:pt idx="9">
                  <c:v>Штрафы, санкции, прочие неналоговые</c:v>
                </c:pt>
              </c:strCache>
            </c:strRef>
          </c:cat>
          <c:val>
            <c:numRef>
              <c:f>Лист1!$E$2:$E$11</c:f>
              <c:numCache>
                <c:formatCode>#,##0.0</c:formatCode>
                <c:ptCount val="10"/>
                <c:pt idx="0">
                  <c:v>314622.3</c:v>
                </c:pt>
                <c:pt idx="1">
                  <c:v>6910.9</c:v>
                </c:pt>
                <c:pt idx="2">
                  <c:v>17434.2</c:v>
                </c:pt>
                <c:pt idx="3">
                  <c:v>9290.1</c:v>
                </c:pt>
                <c:pt idx="4">
                  <c:v>2634.8</c:v>
                </c:pt>
                <c:pt idx="5">
                  <c:v>27664.5</c:v>
                </c:pt>
                <c:pt idx="6">
                  <c:v>15795.7</c:v>
                </c:pt>
                <c:pt idx="7">
                  <c:v>7277.2</c:v>
                </c:pt>
                <c:pt idx="8">
                  <c:v>245.5</c:v>
                </c:pt>
                <c:pt idx="9">
                  <c:v>9841.7999999999993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BA4C20"/>
            </a:solidFill>
          </c:spPr>
          <c:invertIfNegative val="0"/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Налоги на прибыль организаций</c:v>
                </c:pt>
                <c:pt idx="2">
                  <c:v>Налоги на товары (работы, услуги) </c:v>
                </c:pt>
                <c:pt idx="3">
                  <c:v>Налоги на совокупный доход </c:v>
                </c:pt>
                <c:pt idx="4">
                  <c:v>Государственная пошлина </c:v>
                </c:pt>
                <c:pt idx="5">
                  <c:v>Доходы от использования имущества</c:v>
                </c:pt>
                <c:pt idx="6">
                  <c:v>Платежи за воздействие на окружающую среду</c:v>
                </c:pt>
                <c:pt idx="7">
                  <c:v>Доходы от оказания платных услуг (работ)</c:v>
                </c:pt>
                <c:pt idx="8">
                  <c:v>Доходы от продажи  активов</c:v>
                </c:pt>
                <c:pt idx="9">
                  <c:v>Штрафы, санкции, прочие неналоговые</c:v>
                </c:pt>
              </c:strCache>
            </c:strRef>
          </c:cat>
          <c:val>
            <c:numRef>
              <c:f>Лист1!$F$2:$F$11</c:f>
              <c:numCache>
                <c:formatCode>#,##0.0</c:formatCode>
                <c:ptCount val="10"/>
                <c:pt idx="0">
                  <c:v>326892.59999999998</c:v>
                </c:pt>
                <c:pt idx="1">
                  <c:v>6966.2</c:v>
                </c:pt>
                <c:pt idx="2">
                  <c:v>17859.8</c:v>
                </c:pt>
                <c:pt idx="3">
                  <c:v>9662.4</c:v>
                </c:pt>
                <c:pt idx="4">
                  <c:v>1911.9</c:v>
                </c:pt>
                <c:pt idx="5">
                  <c:v>27430.5</c:v>
                </c:pt>
                <c:pt idx="6">
                  <c:v>15795.7</c:v>
                </c:pt>
                <c:pt idx="7">
                  <c:v>7510.1</c:v>
                </c:pt>
                <c:pt idx="8">
                  <c:v>250.3</c:v>
                </c:pt>
                <c:pt idx="9">
                  <c:v>10006.799999999999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3"/>
        <c:gapDepth val="262"/>
        <c:shape val="box"/>
        <c:axId val="35624448"/>
        <c:axId val="5197184"/>
        <c:axId val="0"/>
      </c:bar3DChart>
      <c:catAx>
        <c:axId val="3562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7184"/>
        <c:crossesAt val="0"/>
        <c:auto val="1"/>
        <c:lblAlgn val="ctr"/>
        <c:lblOffset val="100"/>
        <c:noMultiLvlLbl val="0"/>
      </c:catAx>
      <c:valAx>
        <c:axId val="5197184"/>
        <c:scaling>
          <c:orientation val="minMax"/>
          <c:max val="27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24448"/>
        <c:crosses val="autoZero"/>
        <c:crossBetween val="between"/>
        <c:majorUnit val="20000"/>
        <c:minorUnit val="10000"/>
      </c:valAx>
      <c:spPr>
        <a:solidFill>
          <a:schemeClr val="accent4">
            <a:lumMod val="40000"/>
            <a:lumOff val="60000"/>
            <a:alpha val="84000"/>
          </a:schemeClr>
        </a:solidFill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1.8624338417427395E-2"/>
          <c:y val="0.70727477002076888"/>
          <c:w val="6.2548203001866962E-2"/>
          <c:h val="0.244191751318733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800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08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55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36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07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835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15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42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282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27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351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E1C53-4F41-48C5-829A-A179EB61DBEC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672A0-C4F9-4497-B6DB-68DA20FE2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61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0569453"/>
              </p:ext>
            </p:extLst>
          </p:nvPr>
        </p:nvGraphicFramePr>
        <p:xfrm>
          <a:off x="628649" y="625641"/>
          <a:ext cx="8182841" cy="5959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55782" y="115503"/>
            <a:ext cx="7633485" cy="40011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</a:rPr>
              <a:t>Динамика поступлений собственных доходов </a:t>
            </a: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</a:rPr>
              <a:t>2016-2020 </a:t>
            </a: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</a:rPr>
              <a:t>гг.</a:t>
            </a:r>
            <a:endParaRPr lang="ru-RU" sz="20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5072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7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Ревенко С.В.</dc:creator>
  <cp:lastModifiedBy>Мунгалова Т.М.</cp:lastModifiedBy>
  <cp:revision>51</cp:revision>
  <dcterms:created xsi:type="dcterms:W3CDTF">2017-04-07T03:18:29Z</dcterms:created>
  <dcterms:modified xsi:type="dcterms:W3CDTF">2018-01-26T05:17:04Z</dcterms:modified>
</cp:coreProperties>
</file>